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3"/>
  </p:notesMasterIdLst>
  <p:sldIdLst>
    <p:sldId id="256" r:id="rId2"/>
    <p:sldId id="269" r:id="rId3"/>
    <p:sldId id="258" r:id="rId4"/>
    <p:sldId id="257" r:id="rId5"/>
    <p:sldId id="272" r:id="rId6"/>
    <p:sldId id="265" r:id="rId7"/>
    <p:sldId id="273" r:id="rId8"/>
    <p:sldId id="259" r:id="rId9"/>
    <p:sldId id="285" r:id="rId10"/>
    <p:sldId id="280" r:id="rId11"/>
    <p:sldId id="286" r:id="rId12"/>
    <p:sldId id="287" r:id="rId13"/>
    <p:sldId id="288" r:id="rId14"/>
    <p:sldId id="308" r:id="rId15"/>
    <p:sldId id="291" r:id="rId16"/>
    <p:sldId id="306" r:id="rId17"/>
    <p:sldId id="307" r:id="rId18"/>
    <p:sldId id="309" r:id="rId19"/>
    <p:sldId id="266" r:id="rId20"/>
    <p:sldId id="282" r:id="rId21"/>
    <p:sldId id="271" r:id="rId22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674" autoAdjust="0"/>
  </p:normalViewPr>
  <p:slideViewPr>
    <p:cSldViewPr>
      <p:cViewPr varScale="1">
        <p:scale>
          <a:sx n="109" d="100"/>
          <a:sy n="109" d="100"/>
        </p:scale>
        <p:origin x="151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g>
</file>

<file path=ppt/media/image22.jpg>
</file>

<file path=ppt/media/image23.jpeg>
</file>

<file path=ppt/media/image24.jpeg>
</file>

<file path=ppt/media/image25.jpeg>
</file>

<file path=ppt/media/image26.jpeg>
</file>

<file path=ppt/media/image27.jpeg>
</file>

<file path=ppt/media/image28.jpg>
</file>

<file path=ppt/media/image29.jp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g>
</file>

<file path=ppt/media/image37.jpg>
</file>

<file path=ppt/media/image38.jpg>
</file>

<file path=ppt/media/image39.jpg>
</file>

<file path=ppt/media/image40.jpg>
</file>

<file path=ppt/media/image41.jpeg>
</file>

<file path=ppt/media/image42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8B108D-3BCE-44D8-8902-08ED4A0D32BF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BC6D27-8AEE-4C4B-BE1C-1EEAC5CEF8EF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6372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3</a:t>
            </a:fld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b="0" i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4</a:t>
            </a:fld>
            <a:endParaRPr 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5</a:t>
            </a:fld>
            <a:endParaRPr 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4471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14646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9945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5000">
              <a:schemeClr val="tx2">
                <a:lumMod val="20000"/>
                <a:lumOff val="80000"/>
              </a:schemeClr>
            </a:gs>
            <a:gs pos="85000">
              <a:schemeClr val="tx2">
                <a:lumMod val="20000"/>
                <a:lumOff val="80000"/>
              </a:schemeClr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33B7C-B49A-4F59-9D75-C8F9E48FDBF1}" type="datetimeFigureOut">
              <a:rPr lang="fr-FR" smtClean="0"/>
              <a:pPr/>
              <a:t>04/06/2018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eg"/><Relationship Id="rId3" Type="http://schemas.openxmlformats.org/officeDocument/2006/relationships/image" Target="../media/image30.jpeg"/><Relationship Id="rId7" Type="http://schemas.openxmlformats.org/officeDocument/2006/relationships/image" Target="../media/image3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3568" y="2276872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Rôles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de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Wnts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et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MuSK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,</a:t>
            </a:r>
            <a:br>
              <a:rPr lang="en-GB" sz="4000" dirty="0">
                <a:latin typeface="Calibri Light" pitchFamily="34" charset="0"/>
                <a:cs typeface="Calibri Light" pitchFamily="34" charset="0"/>
              </a:rPr>
            </a:br>
            <a:r>
              <a:rPr lang="en-GB" sz="4000" dirty="0">
                <a:latin typeface="Calibri Light" pitchFamily="34" charset="0"/>
                <a:cs typeface="Calibri Light" pitchFamily="34" charset="0"/>
              </a:rPr>
              <a:t>Un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récepteur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tyrosine kinase dans le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cerveau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.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347864" y="4941168"/>
            <a:ext cx="2736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Supervisé par Claire LEGAY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CNRS – UMR 8119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Université Paris Descartes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784" y="0"/>
            <a:ext cx="3888432" cy="717864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851920" y="4293096"/>
            <a:ext cx="15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Florent KLEE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0" y="6187264"/>
            <a:ext cx="1979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M2 Neurosciences</a:t>
            </a:r>
          </a:p>
          <a:p>
            <a:r>
              <a:rPr lang="fr-FR" dirty="0"/>
              <a:t>Année 2017/2018</a:t>
            </a:r>
          </a:p>
        </p:txBody>
      </p:sp>
      <p:pic>
        <p:nvPicPr>
          <p:cNvPr id="8" name="Image 7" descr="Résultat de recherche d'images pour &quot;cnrs&quot;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864096" cy="86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ZoneTexte 8"/>
          <p:cNvSpPr txBox="1"/>
          <p:nvPr/>
        </p:nvSpPr>
        <p:spPr>
          <a:xfrm>
            <a:off x="3023828" y="1052736"/>
            <a:ext cx="3096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Projet de Stage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M2 BCPP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Spécialité Neurosciences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7BDB23-2D3E-4568-8216-8E5A6F829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2" y="10232"/>
            <a:ext cx="8291264" cy="1143000"/>
          </a:xfrm>
        </p:spPr>
        <p:txBody>
          <a:bodyPr>
            <a:normAutofit/>
          </a:bodyPr>
          <a:lstStyle/>
          <a:p>
            <a:r>
              <a:rPr lang="fr-FR" sz="2800" dirty="0"/>
              <a:t>Organisation neuronale de l’hippocampe.</a:t>
            </a:r>
          </a:p>
        </p:txBody>
      </p:sp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25A3142E-F1FC-4D42-9908-CD48F0A58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942" y="1097863"/>
            <a:ext cx="3040262" cy="1808956"/>
          </a:xfr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73A1D37-B218-4A25-BB26-CAF411AA02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204" y="1097862"/>
            <a:ext cx="3040262" cy="1808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DB61AFFC-BEB4-428E-8886-3DEC547D41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" y="1097862"/>
            <a:ext cx="3040262" cy="1808956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9291CAD-E8B8-44F9-AFB4-ADA7F3D6E078}"/>
              </a:ext>
            </a:extLst>
          </p:cNvPr>
          <p:cNvSpPr txBox="1"/>
          <p:nvPr/>
        </p:nvSpPr>
        <p:spPr>
          <a:xfrm>
            <a:off x="8386516" y="1009279"/>
            <a:ext cx="761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8000"/>
                </a:solidFill>
              </a:rPr>
              <a:t>NeuN</a:t>
            </a:r>
            <a:endParaRPr lang="fr-FR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8EA65A0-AF8E-4AB1-8D93-AD8555AEE1F1}"/>
              </a:ext>
            </a:extLst>
          </p:cNvPr>
          <p:cNvSpPr txBox="1"/>
          <p:nvPr/>
        </p:nvSpPr>
        <p:spPr>
          <a:xfrm>
            <a:off x="7668344" y="6530961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Barre d’échelle : 2mm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52905A0-411C-4BAB-9C92-53E750F9722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3168648"/>
            <a:ext cx="3049281" cy="216523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007BC50-1B5F-4EC4-96BE-F244DCDEF1A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612" y="3168648"/>
            <a:ext cx="3253580" cy="219618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070E257-7578-457F-BDAB-2C635FAD932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68648"/>
            <a:ext cx="3049281" cy="216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459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A05091-89BC-4DF0-A01A-65B4C0F70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Localisation de </a:t>
            </a:r>
            <a:r>
              <a:rPr lang="fr-FR" dirty="0" err="1"/>
              <a:t>MuSK</a:t>
            </a:r>
            <a:r>
              <a:rPr lang="fr-FR" dirty="0"/>
              <a:t> dans le cerveau.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1DF164E9-54E7-422E-B29F-3B44AE77E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096" y="2204864"/>
            <a:ext cx="4571998" cy="2864346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4ED406A-6FF9-4525-AB98-7E0E0A848F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04" y="2204864"/>
            <a:ext cx="4572000" cy="286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45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A05091-89BC-4DF0-A01A-65B4C0F70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Localisation de </a:t>
            </a:r>
            <a:r>
              <a:rPr lang="fr-FR" dirty="0" err="1"/>
              <a:t>MuSK</a:t>
            </a:r>
            <a:r>
              <a:rPr lang="fr-FR" dirty="0"/>
              <a:t> dans le cerveau.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57132B0-959C-4B55-81CD-3EB39FD6A9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4005064"/>
            <a:ext cx="2442538" cy="244253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7D8930E-E7A6-409B-B7EE-5122E8027F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571" y="1174440"/>
            <a:ext cx="2442538" cy="244253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0DB69A2-F1F9-4AF5-B263-56FA31C459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462" y="1173886"/>
            <a:ext cx="2442538" cy="244253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E7A4230C-2550-426A-A956-13036563F62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4440"/>
            <a:ext cx="2442538" cy="2442538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D0559E8D-BABF-426C-89B6-18E21208EC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4005064"/>
            <a:ext cx="2442538" cy="244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855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7804C6-0D30-487D-BCAA-F4A88DA23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MuSK</a:t>
            </a:r>
            <a:r>
              <a:rPr lang="fr-FR" dirty="0"/>
              <a:t> </a:t>
            </a:r>
            <a:r>
              <a:rPr lang="fr-FR" dirty="0" err="1"/>
              <a:t>colocalise</a:t>
            </a:r>
            <a:r>
              <a:rPr lang="fr-FR" dirty="0"/>
              <a:t> avec GFAP.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5AB51C7-EDEB-4B41-9F97-383A20ACC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637362"/>
            <a:ext cx="3632726" cy="271727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17449ED-E235-4F83-929D-4AA27CB855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66" y="1637361"/>
            <a:ext cx="3632726" cy="271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988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118B72-5743-4218-9FB1-6752F4039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18932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MuSK</a:t>
            </a:r>
            <a:r>
              <a:rPr lang="fr-FR" dirty="0"/>
              <a:t> </a:t>
            </a:r>
            <a:r>
              <a:rPr lang="fr-FR" dirty="0" err="1"/>
              <a:t>colocalise</a:t>
            </a:r>
            <a:r>
              <a:rPr lang="fr-FR" dirty="0"/>
              <a:t> avec GFAP et MAP2.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9FFA0BE-E60F-4517-BA28-F324E6F7C2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725" y="3756973"/>
            <a:ext cx="2836358" cy="283635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59660F7-E266-445D-8A56-78B375B75E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373" y="692696"/>
            <a:ext cx="2836358" cy="283635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BDC918D-EBAF-4502-A024-EF60AF311F9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725" y="692696"/>
            <a:ext cx="2836358" cy="283635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F3F3A87-A4D2-4CB5-B19B-26E171E303A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373" y="3736648"/>
            <a:ext cx="2836358" cy="283635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C1F8E69-EB26-4060-AB61-E8A97A89BE4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1" y="3736648"/>
            <a:ext cx="2836358" cy="283635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1D5F6ED3-EED6-4A15-A989-F0B9BE13D00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0" y="692696"/>
            <a:ext cx="2836358" cy="2836358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A9F08D7D-0960-4664-9205-C6370B9660AA}"/>
              </a:ext>
            </a:extLst>
          </p:cNvPr>
          <p:cNvSpPr txBox="1"/>
          <p:nvPr/>
        </p:nvSpPr>
        <p:spPr>
          <a:xfrm>
            <a:off x="7740352" y="3495989"/>
            <a:ext cx="21237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50µm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3BF0684-ED98-4B91-B63C-63FF7799B27B}"/>
              </a:ext>
            </a:extLst>
          </p:cNvPr>
          <p:cNvSpPr txBox="1"/>
          <p:nvPr/>
        </p:nvSpPr>
        <p:spPr>
          <a:xfrm>
            <a:off x="7740352" y="6545503"/>
            <a:ext cx="21237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20µm</a:t>
            </a:r>
          </a:p>
        </p:txBody>
      </p:sp>
    </p:spTree>
    <p:extLst>
      <p:ext uri="{BB962C8B-B14F-4D97-AF65-F5344CB8AC3E}">
        <p14:creationId xmlns:p14="http://schemas.microsoft.com/office/powerpoint/2010/main" val="1467462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F8591C-6E7C-48EC-83F6-33DCE6C1F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8902"/>
            <a:ext cx="8229600" cy="436910"/>
          </a:xfrm>
        </p:spPr>
        <p:txBody>
          <a:bodyPr>
            <a:normAutofit fontScale="90000"/>
          </a:bodyPr>
          <a:lstStyle/>
          <a:p>
            <a:r>
              <a:rPr lang="fr-FR" sz="3200" dirty="0"/>
              <a:t>Embryons </a:t>
            </a:r>
            <a:r>
              <a:rPr lang="fr-FR" sz="3200" dirty="0" err="1"/>
              <a:t>MuSK</a:t>
            </a:r>
            <a:r>
              <a:rPr lang="fr-FR" sz="3200" dirty="0"/>
              <a:t> KO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82FB9F1-470A-46C1-B26B-EA63482F9969}"/>
              </a:ext>
            </a:extLst>
          </p:cNvPr>
          <p:cNvSpPr txBox="1"/>
          <p:nvPr/>
        </p:nvSpPr>
        <p:spPr>
          <a:xfrm>
            <a:off x="8382413" y="35834"/>
            <a:ext cx="761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8000"/>
                </a:solidFill>
              </a:rPr>
              <a:t>MuSK</a:t>
            </a:r>
          </a:p>
          <a:p>
            <a:r>
              <a:rPr lang="fr-FR" dirty="0">
                <a:solidFill>
                  <a:srgbClr val="FF0000"/>
                </a:solidFill>
              </a:rPr>
              <a:t>GFAP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8259150" y="5876232"/>
            <a:ext cx="1008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KO : n=2</a:t>
            </a:r>
          </a:p>
          <a:p>
            <a:r>
              <a:rPr lang="fr-FR" sz="1600" dirty="0"/>
              <a:t>WT : n=1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0" y="1196752"/>
            <a:ext cx="1043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Embryon </a:t>
            </a:r>
            <a:r>
              <a:rPr lang="fr-FR" dirty="0" err="1"/>
              <a:t>MuSK</a:t>
            </a:r>
            <a:r>
              <a:rPr lang="fr-FR" dirty="0"/>
              <a:t> KO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0" y="4725144"/>
            <a:ext cx="1115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Embryon </a:t>
            </a:r>
            <a:r>
              <a:rPr lang="fr-FR" dirty="0" err="1"/>
              <a:t>MuSK</a:t>
            </a:r>
            <a:r>
              <a:rPr lang="fr-FR" dirty="0"/>
              <a:t> WT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73EC4F2-B469-42F0-BA8E-31B813743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591" y="3680638"/>
            <a:ext cx="2789590" cy="278959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61404B37-9BEE-4B62-A3E2-2AEABD33AC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968" y="533990"/>
            <a:ext cx="3154427" cy="315442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74CFA5B1-5009-4B9E-9D3D-DCAAAA0509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739" y="3688417"/>
            <a:ext cx="2774033" cy="2774033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941768D-54A5-4B45-998E-80A0C5BD8950}"/>
              </a:ext>
            </a:extLst>
          </p:cNvPr>
          <p:cNvSpPr txBox="1"/>
          <p:nvPr/>
        </p:nvSpPr>
        <p:spPr>
          <a:xfrm>
            <a:off x="7668344" y="6416564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Barre d’échelle : 50µm et 10µm</a:t>
            </a:r>
          </a:p>
        </p:txBody>
      </p:sp>
      <p:sp>
        <p:nvSpPr>
          <p:cNvPr id="3" name="Rectangle 2"/>
          <p:cNvSpPr/>
          <p:nvPr/>
        </p:nvSpPr>
        <p:spPr>
          <a:xfrm>
            <a:off x="4716016" y="2996952"/>
            <a:ext cx="144016" cy="144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 flipV="1">
            <a:off x="5436096" y="1988840"/>
            <a:ext cx="216024" cy="152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 flipH="1" flipV="1">
            <a:off x="4067944" y="1700808"/>
            <a:ext cx="144016" cy="144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0078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C362DF-B701-4CBF-A0C6-E5D3B5200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IP puis WB contre </a:t>
            </a:r>
            <a:r>
              <a:rPr lang="fr-FR" dirty="0" err="1"/>
              <a:t>MuSK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E862815-B4E8-4ED5-9230-A132D1B22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736368"/>
            <a:ext cx="3960439" cy="3544289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B30C5DC-6CF5-4D42-BE09-10AD5822A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1736367"/>
            <a:ext cx="3960440" cy="354429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49F7AF6-BFCF-41F3-B172-BC6D0010D137}"/>
              </a:ext>
            </a:extLst>
          </p:cNvPr>
          <p:cNvSpPr txBox="1"/>
          <p:nvPr/>
        </p:nvSpPr>
        <p:spPr>
          <a:xfrm>
            <a:off x="457200" y="5661248"/>
            <a:ext cx="45468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Bande attendue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110kDA (</a:t>
            </a:r>
            <a:r>
              <a:rPr lang="fr-FR" sz="1400" dirty="0" err="1"/>
              <a:t>MuSK</a:t>
            </a:r>
            <a:r>
              <a:rPr lang="fr-FR" sz="1400" dirty="0"/>
              <a:t> WT)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80kDa (</a:t>
            </a:r>
            <a:r>
              <a:rPr lang="fr-FR" sz="1400" dirty="0" err="1"/>
              <a:t>MuSKΔCRD</a:t>
            </a:r>
            <a:r>
              <a:rPr lang="fr-FR" sz="1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19374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EB441-C491-4A8F-AFC6-67B32294F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/>
              <a:t>MuSK</a:t>
            </a:r>
            <a:r>
              <a:rPr lang="fr-FR" dirty="0"/>
              <a:t> est plus exprimé dans l’hippocampe Gauche que dans le Droit ou dans le cervelet.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19937EE-8EA5-44D6-BA84-E4A9F94EFD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121" y="2060848"/>
            <a:ext cx="4329757" cy="323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934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9326EC-DCA7-44C5-A225-383C251C0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2F8D04-8839-48C3-8263-5DDA26F4A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0018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619672" y="3075057"/>
            <a:ext cx="5904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 err="1"/>
              <a:t>Thanks</a:t>
            </a:r>
            <a:r>
              <a:rPr lang="fr-FR" sz="4000" dirty="0"/>
              <a:t> for </a:t>
            </a:r>
            <a:r>
              <a:rPr lang="fr-FR" sz="4000" dirty="0" err="1"/>
              <a:t>your</a:t>
            </a:r>
            <a:r>
              <a:rPr lang="fr-FR" sz="4000" dirty="0"/>
              <a:t> attention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MuSK</a:t>
            </a:r>
            <a:r>
              <a:rPr lang="en-GB" dirty="0"/>
              <a:t> à la JNM.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23528" y="1700808"/>
            <a:ext cx="4042792" cy="4741987"/>
          </a:xfrm>
        </p:spPr>
        <p:txBody>
          <a:bodyPr>
            <a:normAutofit/>
          </a:bodyPr>
          <a:lstStyle/>
          <a:p>
            <a:r>
              <a:rPr lang="fr-FR" sz="2000" dirty="0"/>
              <a:t>Localisé à la </a:t>
            </a:r>
            <a:r>
              <a:rPr lang="fr-FR" sz="2000" dirty="0" err="1"/>
              <a:t>Jonciton</a:t>
            </a:r>
            <a:r>
              <a:rPr lang="fr-FR" sz="2000" dirty="0"/>
              <a:t> </a:t>
            </a:r>
            <a:r>
              <a:rPr lang="fr-FR" sz="2000" dirty="0" err="1"/>
              <a:t>Neurmosculaire</a:t>
            </a:r>
            <a:r>
              <a:rPr lang="fr-FR" sz="2000" dirty="0"/>
              <a:t> du coté du muscle avec son </a:t>
            </a:r>
            <a:r>
              <a:rPr lang="fr-FR" sz="2000" dirty="0" err="1"/>
              <a:t>co-récépteur</a:t>
            </a:r>
            <a:r>
              <a:rPr lang="fr-FR" sz="2000" dirty="0"/>
              <a:t> LRP4 ;</a:t>
            </a:r>
          </a:p>
          <a:p>
            <a:endParaRPr lang="fr-FR" sz="2000" dirty="0"/>
          </a:p>
          <a:p>
            <a:r>
              <a:rPr lang="fr-FR" sz="2000" dirty="0"/>
              <a:t>Maître organisateur de la JNM ;</a:t>
            </a:r>
          </a:p>
          <a:p>
            <a:endParaRPr lang="fr-FR" sz="2000" dirty="0"/>
          </a:p>
          <a:p>
            <a:r>
              <a:rPr lang="fr-FR" sz="2000" dirty="0" err="1"/>
              <a:t>Determine</a:t>
            </a:r>
            <a:r>
              <a:rPr lang="fr-FR" sz="2000" dirty="0"/>
              <a:t> la position de la synapse, attire le terminal axonique, initie et maintien l’</a:t>
            </a:r>
            <a:r>
              <a:rPr lang="fr-FR" sz="2000" dirty="0" err="1"/>
              <a:t>aggrégation</a:t>
            </a:r>
            <a:r>
              <a:rPr lang="fr-FR" sz="2000" dirty="0"/>
              <a:t> des </a:t>
            </a:r>
            <a:r>
              <a:rPr lang="fr-FR" sz="2000" dirty="0" err="1"/>
              <a:t>RAChs</a:t>
            </a:r>
            <a:r>
              <a:rPr lang="fr-FR" sz="2000" dirty="0"/>
              <a:t> ;</a:t>
            </a:r>
          </a:p>
        </p:txBody>
      </p:sp>
      <p:pic>
        <p:nvPicPr>
          <p:cNvPr id="4" name="Image 3" descr="MuSK NMJ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292080" y="1556792"/>
            <a:ext cx="3419872" cy="2443944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6300192" y="1268760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NF                     AChR</a:t>
            </a:r>
          </a:p>
        </p:txBody>
      </p:sp>
      <p:pic>
        <p:nvPicPr>
          <p:cNvPr id="6" name="Imag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4116800"/>
            <a:ext cx="5181672" cy="2552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65CCE1-9555-4D76-B115-D9593DF8A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Localisation of </a:t>
            </a:r>
            <a:r>
              <a:rPr lang="fr-FR" dirty="0" err="1"/>
              <a:t>MuSK</a:t>
            </a:r>
            <a:r>
              <a:rPr lang="fr-FR" dirty="0"/>
              <a:t> </a:t>
            </a:r>
            <a:r>
              <a:rPr lang="fr-FR" dirty="0" err="1"/>
              <a:t>staining</a:t>
            </a:r>
            <a:endParaRPr lang="fr-FR" dirty="0"/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4A16EEAE-B660-4750-97D6-9504908B07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8927572"/>
              </p:ext>
            </p:extLst>
          </p:nvPr>
        </p:nvGraphicFramePr>
        <p:xfrm>
          <a:off x="457200" y="1600200"/>
          <a:ext cx="8229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83781962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16634416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559063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Présence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000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GCL/</a:t>
                      </a:r>
                      <a:r>
                        <a:rPr lang="fr-FR" dirty="0" err="1"/>
                        <a:t>Hilus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053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CA1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Stratum </a:t>
                      </a:r>
                      <a:r>
                        <a:rPr lang="fr-FR" dirty="0" err="1"/>
                        <a:t>Oriens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1419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CA3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Stratum </a:t>
                      </a:r>
                      <a:r>
                        <a:rPr lang="fr-FR" dirty="0" err="1"/>
                        <a:t>Oriens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99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Cortex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777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Corpus </a:t>
                      </a:r>
                      <a:r>
                        <a:rPr lang="fr-FR" dirty="0" err="1"/>
                        <a:t>Callosum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Along the </a:t>
                      </a:r>
                      <a:r>
                        <a:rPr lang="fr-FR" dirty="0" err="1"/>
                        <a:t>cells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39755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3567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Wnt Proteins Pathways</a:t>
            </a:r>
          </a:p>
        </p:txBody>
      </p:sp>
      <p:pic>
        <p:nvPicPr>
          <p:cNvPr id="4" name="Espace réservé du contenu 6" descr="Wnt Pathway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58258" y="1600200"/>
            <a:ext cx="7627484" cy="4525963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récepteur </a:t>
            </a:r>
            <a:r>
              <a:rPr lang="fr-FR" dirty="0" err="1"/>
              <a:t>MuSK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1475656" y="2276872"/>
            <a:ext cx="39604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fr-FR" sz="2000" dirty="0"/>
              <a:t>Récepteur Tyrosine Kinase ;</a:t>
            </a:r>
          </a:p>
          <a:p>
            <a:pPr>
              <a:buFont typeface="Arial" pitchFamily="34" charset="0"/>
              <a:buChar char="•"/>
            </a:pPr>
            <a:endParaRPr lang="fr-FR" sz="2000" dirty="0"/>
          </a:p>
          <a:p>
            <a:pPr>
              <a:buFont typeface="Arial" pitchFamily="34" charset="0"/>
              <a:buChar char="•"/>
            </a:pPr>
            <a:r>
              <a:rPr lang="fr-FR" sz="2000" dirty="0"/>
              <a:t>5 domaines conservés : 3 domaines </a:t>
            </a:r>
            <a:r>
              <a:rPr lang="fr-FR" sz="2000" dirty="0" err="1"/>
              <a:t>Ig</a:t>
            </a:r>
            <a:r>
              <a:rPr lang="fr-FR" sz="2000" dirty="0"/>
              <a:t>-like, 1 domaine </a:t>
            </a:r>
            <a:r>
              <a:rPr lang="fr-FR" sz="2000" dirty="0" err="1"/>
              <a:t>Frizzled</a:t>
            </a:r>
            <a:r>
              <a:rPr lang="fr-FR" sz="2000" dirty="0"/>
              <a:t>-like (</a:t>
            </a:r>
            <a:r>
              <a:rPr lang="fr-FR" sz="2000" b="1" dirty="0"/>
              <a:t>CRD</a:t>
            </a:r>
            <a:r>
              <a:rPr lang="fr-FR" sz="2000" dirty="0"/>
              <a:t>), 1 domaine Kinase ;</a:t>
            </a:r>
          </a:p>
          <a:p>
            <a:endParaRPr lang="fr-FR" sz="2000" dirty="0"/>
          </a:p>
          <a:p>
            <a:pPr>
              <a:buFont typeface="Arial" pitchFamily="34" charset="0"/>
              <a:buChar char="•"/>
            </a:pPr>
            <a:r>
              <a:rPr lang="fr-FR" sz="2000" dirty="0"/>
              <a:t> </a:t>
            </a:r>
            <a:r>
              <a:rPr lang="fr-FR" sz="2000" dirty="0" err="1"/>
              <a:t>Differents</a:t>
            </a:r>
            <a:r>
              <a:rPr lang="fr-FR" sz="2000" dirty="0"/>
              <a:t> ligands : Agrin, </a:t>
            </a:r>
            <a:r>
              <a:rPr lang="fr-FR" sz="2000" dirty="0" err="1"/>
              <a:t>ColQ</a:t>
            </a:r>
            <a:r>
              <a:rPr lang="fr-FR" sz="2000" dirty="0"/>
              <a:t> et protéines Wnt.</a:t>
            </a:r>
          </a:p>
          <a:p>
            <a:pPr>
              <a:buFont typeface="Arial" pitchFamily="34" charset="0"/>
              <a:buChar char="•"/>
            </a:pPr>
            <a:endParaRPr lang="fr-FR" sz="2000" dirty="0"/>
          </a:p>
        </p:txBody>
      </p:sp>
      <p:pic>
        <p:nvPicPr>
          <p:cNvPr id="8" name="Image 7" descr="MuSK Signalosome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436096" y="1412776"/>
            <a:ext cx="3707904" cy="5192351"/>
          </a:xfrm>
          <a:prstGeom prst="rect">
            <a:avLst/>
          </a:prstGeom>
        </p:spPr>
      </p:pic>
      <p:pic>
        <p:nvPicPr>
          <p:cNvPr id="9" name="Image 8" descr="MuSK Receptor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51520" y="1628800"/>
            <a:ext cx="1080120" cy="4866820"/>
          </a:xfrm>
          <a:prstGeom prst="rect">
            <a:avLst/>
          </a:prstGeom>
        </p:spPr>
      </p:pic>
      <p:sp>
        <p:nvSpPr>
          <p:cNvPr id="13" name="Flèche gauche 12"/>
          <p:cNvSpPr/>
          <p:nvPr/>
        </p:nvSpPr>
        <p:spPr>
          <a:xfrm rot="2556659">
            <a:off x="620581" y="4136877"/>
            <a:ext cx="1224136" cy="504056"/>
          </a:xfrm>
          <a:prstGeom prst="lef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Wnt</a:t>
            </a:r>
            <a:r>
              <a:rPr lang="fr-FR" dirty="0"/>
              <a:t> </a:t>
            </a:r>
            <a:r>
              <a:rPr lang="fr-FR" dirty="0" err="1"/>
              <a:t>Proteins</a:t>
            </a:r>
            <a:endParaRPr lang="fr-FR" dirty="0"/>
          </a:p>
        </p:txBody>
      </p:sp>
      <p:pic>
        <p:nvPicPr>
          <p:cNvPr id="10" name="Espace réservé du contenu 9" descr="Wnt prot structur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79512" y="2132856"/>
            <a:ext cx="4142246" cy="3888432"/>
          </a:xfrm>
        </p:spPr>
      </p:pic>
      <p:sp>
        <p:nvSpPr>
          <p:cNvPr id="11" name="ZoneTexte 10"/>
          <p:cNvSpPr txBox="1"/>
          <p:nvPr/>
        </p:nvSpPr>
        <p:spPr>
          <a:xfrm>
            <a:off x="4427984" y="1556792"/>
            <a:ext cx="446449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fr-FR" sz="1600" dirty="0" err="1"/>
              <a:t>Discovered</a:t>
            </a:r>
            <a:r>
              <a:rPr lang="fr-FR" sz="1600" dirty="0"/>
              <a:t> in 1982 in </a:t>
            </a:r>
            <a:r>
              <a:rPr lang="fr-FR" sz="1600" dirty="0" err="1"/>
              <a:t>mice</a:t>
            </a:r>
            <a:r>
              <a:rPr lang="fr-FR" sz="1600" dirty="0"/>
              <a:t>, </a:t>
            </a:r>
            <a:r>
              <a:rPr lang="fr-FR" sz="1600" dirty="0" err="1"/>
              <a:t>already</a:t>
            </a:r>
            <a:r>
              <a:rPr lang="fr-FR" sz="1600" dirty="0"/>
              <a:t> </a:t>
            </a:r>
            <a:r>
              <a:rPr lang="fr-FR" sz="1600" dirty="0" err="1"/>
              <a:t>known</a:t>
            </a:r>
            <a:r>
              <a:rPr lang="fr-FR" sz="1600" dirty="0"/>
              <a:t> as </a:t>
            </a:r>
            <a:r>
              <a:rPr lang="fr-FR" sz="1600" dirty="0" err="1"/>
              <a:t>Wingless</a:t>
            </a:r>
            <a:r>
              <a:rPr lang="fr-FR" sz="1600" dirty="0"/>
              <a:t> in </a:t>
            </a:r>
            <a:r>
              <a:rPr lang="fr-FR" sz="1600" i="1" dirty="0"/>
              <a:t>D. </a:t>
            </a:r>
            <a:r>
              <a:rPr lang="fr-FR" sz="1600" i="1" dirty="0" err="1"/>
              <a:t>melanogaster</a:t>
            </a:r>
            <a:r>
              <a:rPr lang="fr-FR" sz="1600" dirty="0"/>
              <a:t>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 err="1"/>
              <a:t>Interact</a:t>
            </a:r>
            <a:r>
              <a:rPr lang="fr-FR" sz="1600" dirty="0"/>
              <a:t> </a:t>
            </a:r>
            <a:r>
              <a:rPr lang="fr-FR" sz="1600" dirty="0" err="1"/>
              <a:t>with</a:t>
            </a:r>
            <a:r>
              <a:rPr lang="fr-FR" sz="1600" dirty="0"/>
              <a:t> Frizzled Receptor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/>
              <a:t>19 </a:t>
            </a:r>
            <a:r>
              <a:rPr lang="fr-FR" sz="1600" dirty="0" err="1"/>
              <a:t>coding</a:t>
            </a:r>
            <a:r>
              <a:rPr lang="fr-FR" sz="1600" dirty="0"/>
              <a:t> </a:t>
            </a:r>
            <a:r>
              <a:rPr lang="fr-FR" sz="1600" dirty="0" err="1"/>
              <a:t>genes</a:t>
            </a:r>
            <a:r>
              <a:rPr lang="fr-FR" sz="1600" dirty="0"/>
              <a:t> for Wnts proteins and </a:t>
            </a:r>
            <a:r>
              <a:rPr lang="fr-FR" sz="1600" dirty="0" err="1"/>
              <a:t>high</a:t>
            </a:r>
            <a:r>
              <a:rPr lang="fr-FR" sz="1600" dirty="0"/>
              <a:t> post-</a:t>
            </a:r>
            <a:r>
              <a:rPr lang="fr-FR" sz="1600" dirty="0" err="1"/>
              <a:t>translational</a:t>
            </a:r>
            <a:r>
              <a:rPr lang="fr-FR" sz="1600" dirty="0"/>
              <a:t> </a:t>
            </a:r>
            <a:r>
              <a:rPr lang="fr-FR" sz="1600" dirty="0" err="1"/>
              <a:t>diversity</a:t>
            </a:r>
            <a:r>
              <a:rPr lang="fr-FR" sz="1600" dirty="0"/>
              <a:t>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 err="1"/>
              <a:t>Signaling</a:t>
            </a:r>
            <a:r>
              <a:rPr lang="fr-FR" sz="1600" dirty="0"/>
              <a:t> </a:t>
            </a:r>
            <a:r>
              <a:rPr lang="fr-FR" sz="1600" dirty="0" err="1"/>
              <a:t>molecules</a:t>
            </a:r>
            <a:r>
              <a:rPr lang="fr-FR" sz="1600" dirty="0"/>
              <a:t> </a:t>
            </a:r>
            <a:r>
              <a:rPr lang="fr-FR" sz="1600" dirty="0" err="1"/>
              <a:t>that</a:t>
            </a:r>
            <a:r>
              <a:rPr lang="fr-FR" sz="1600" dirty="0"/>
              <a:t> influence </a:t>
            </a:r>
            <a:r>
              <a:rPr lang="fr-FR" sz="1600" dirty="0" err="1"/>
              <a:t>myriad</a:t>
            </a:r>
            <a:r>
              <a:rPr lang="fr-FR" sz="1600" dirty="0"/>
              <a:t> of </a:t>
            </a:r>
            <a:r>
              <a:rPr lang="fr-FR" sz="1600" dirty="0" err="1"/>
              <a:t>biological</a:t>
            </a:r>
            <a:r>
              <a:rPr lang="fr-FR" sz="1600" dirty="0"/>
              <a:t> and </a:t>
            </a:r>
            <a:r>
              <a:rPr lang="fr-FR" sz="1600" dirty="0" err="1"/>
              <a:t>developmental</a:t>
            </a:r>
            <a:r>
              <a:rPr lang="fr-FR" sz="1600" dirty="0"/>
              <a:t> </a:t>
            </a:r>
            <a:r>
              <a:rPr lang="fr-FR" sz="1600" dirty="0" err="1"/>
              <a:t>processes</a:t>
            </a:r>
            <a:r>
              <a:rPr lang="fr-FR" sz="1600" dirty="0"/>
              <a:t>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 err="1"/>
              <a:t>Three</a:t>
            </a:r>
            <a:r>
              <a:rPr lang="fr-FR" sz="1600" dirty="0"/>
              <a:t> mains </a:t>
            </a:r>
            <a:r>
              <a:rPr lang="fr-FR" sz="1600" dirty="0" err="1"/>
              <a:t>pathways</a:t>
            </a:r>
            <a:r>
              <a:rPr lang="fr-FR" sz="1600" dirty="0"/>
              <a:t> : Canonical </a:t>
            </a:r>
            <a:r>
              <a:rPr lang="fr-FR" sz="1600" dirty="0" err="1"/>
              <a:t>pathway</a:t>
            </a:r>
            <a:r>
              <a:rPr lang="fr-FR" sz="1600" dirty="0"/>
              <a:t>, PCP </a:t>
            </a:r>
            <a:r>
              <a:rPr lang="fr-FR" sz="1600" dirty="0" err="1"/>
              <a:t>pathway</a:t>
            </a:r>
            <a:r>
              <a:rPr lang="fr-FR" sz="1600" dirty="0"/>
              <a:t> and Wnt/Calcium </a:t>
            </a:r>
            <a:r>
              <a:rPr lang="fr-FR" sz="1600" dirty="0" err="1"/>
              <a:t>pathway</a:t>
            </a:r>
            <a:r>
              <a:rPr lang="fr-FR" sz="1600" dirty="0"/>
              <a:t>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 err="1"/>
              <a:t>Seem</a:t>
            </a:r>
            <a:r>
              <a:rPr lang="fr-FR" sz="1600" dirty="0"/>
              <a:t> to </a:t>
            </a:r>
            <a:r>
              <a:rPr lang="fr-FR" sz="1600" dirty="0" err="1"/>
              <a:t>regulate</a:t>
            </a:r>
            <a:r>
              <a:rPr lang="fr-FR" sz="1600" dirty="0"/>
              <a:t> </a:t>
            </a:r>
            <a:r>
              <a:rPr lang="fr-FR" sz="1600" dirty="0" err="1"/>
              <a:t>pre</a:t>
            </a:r>
            <a:r>
              <a:rPr lang="fr-FR" sz="1600" dirty="0"/>
              <a:t>- and post-</a:t>
            </a:r>
            <a:r>
              <a:rPr lang="fr-FR" sz="1600" dirty="0" err="1"/>
              <a:t>synaptic</a:t>
            </a:r>
            <a:r>
              <a:rPr lang="fr-FR" sz="1600" dirty="0"/>
              <a:t> </a:t>
            </a:r>
            <a:r>
              <a:rPr lang="fr-FR" sz="1600" dirty="0" err="1"/>
              <a:t>differenciation</a:t>
            </a:r>
            <a:r>
              <a:rPr lang="fr-FR" sz="1600" dirty="0"/>
              <a:t>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/>
              <a:t>Can </a:t>
            </a:r>
            <a:r>
              <a:rPr lang="fr-FR" sz="1600" dirty="0" err="1"/>
              <a:t>bind</a:t>
            </a:r>
            <a:r>
              <a:rPr lang="fr-FR" sz="1600" dirty="0"/>
              <a:t> to MuSK receptor, </a:t>
            </a:r>
            <a:r>
              <a:rPr lang="fr-FR" sz="1600" dirty="0" err="1"/>
              <a:t>especially</a:t>
            </a:r>
            <a:r>
              <a:rPr lang="fr-FR" sz="1600" dirty="0"/>
              <a:t> Wnt4, 9a and 11 </a:t>
            </a:r>
            <a:r>
              <a:rPr lang="fr-FR" sz="1600" dirty="0" err="1"/>
              <a:t>which</a:t>
            </a:r>
            <a:r>
              <a:rPr lang="fr-FR" sz="1600" dirty="0"/>
              <a:t> </a:t>
            </a:r>
            <a:r>
              <a:rPr lang="fr-FR" sz="1600" dirty="0" err="1"/>
              <a:t>stimulate</a:t>
            </a:r>
            <a:r>
              <a:rPr lang="fr-FR" sz="1600" dirty="0"/>
              <a:t> </a:t>
            </a:r>
            <a:r>
              <a:rPr lang="fr-FR" sz="1600" dirty="0" err="1"/>
              <a:t>AChR</a:t>
            </a:r>
            <a:r>
              <a:rPr lang="fr-FR" sz="1600" dirty="0"/>
              <a:t> </a:t>
            </a:r>
            <a:r>
              <a:rPr lang="fr-FR" sz="1600" dirty="0" err="1"/>
              <a:t>clustering</a:t>
            </a:r>
            <a:r>
              <a:rPr lang="fr-FR" sz="1600" dirty="0"/>
              <a:t>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188640"/>
            <a:ext cx="9144000" cy="1143000"/>
          </a:xfrm>
        </p:spPr>
        <p:txBody>
          <a:bodyPr>
            <a:normAutofit/>
          </a:bodyPr>
          <a:lstStyle/>
          <a:p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MuSK</a:t>
            </a:r>
            <a:r>
              <a:rPr lang="fr-FR" dirty="0"/>
              <a:t> as a </a:t>
            </a:r>
            <a:r>
              <a:rPr lang="fr-FR" dirty="0" err="1"/>
              <a:t>receptor</a:t>
            </a:r>
            <a:r>
              <a:rPr lang="fr-FR" dirty="0"/>
              <a:t> for </a:t>
            </a:r>
            <a:r>
              <a:rPr lang="fr-FR" dirty="0" err="1"/>
              <a:t>Wnts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275856" y="1600200"/>
            <a:ext cx="5410944" cy="4525963"/>
          </a:xfrm>
        </p:spPr>
        <p:txBody>
          <a:bodyPr>
            <a:normAutofit lnSpcReduction="10000"/>
          </a:bodyPr>
          <a:lstStyle/>
          <a:p>
            <a:r>
              <a:rPr lang="fr-FR" sz="2400" dirty="0"/>
              <a:t>To analyse the CRD </a:t>
            </a:r>
            <a:r>
              <a:rPr lang="fr-FR" sz="2400" dirty="0" err="1"/>
              <a:t>role</a:t>
            </a:r>
            <a:r>
              <a:rPr lang="fr-FR" sz="2400" dirty="0"/>
              <a:t>, Claire </a:t>
            </a:r>
            <a:r>
              <a:rPr lang="fr-FR" sz="2400" dirty="0" err="1"/>
              <a:t>Legay’s</a:t>
            </a:r>
            <a:r>
              <a:rPr lang="fr-FR" sz="2400" dirty="0"/>
              <a:t> team has </a:t>
            </a:r>
            <a:r>
              <a:rPr lang="fr-FR" sz="2400" dirty="0" err="1"/>
              <a:t>generated</a:t>
            </a:r>
            <a:r>
              <a:rPr lang="fr-FR" sz="2400" dirty="0"/>
              <a:t> a MuSK</a:t>
            </a:r>
            <a:r>
              <a:rPr lang="el-GR" sz="2400" dirty="0"/>
              <a:t>Δ</a:t>
            </a:r>
            <a:r>
              <a:rPr lang="fr-FR" sz="2400" dirty="0"/>
              <a:t>CRD mouse (Messéant </a:t>
            </a:r>
            <a:r>
              <a:rPr lang="fr-FR" sz="2400" i="1" dirty="0"/>
              <a:t>et al, J. </a:t>
            </a:r>
            <a:r>
              <a:rPr lang="fr-FR" sz="2400" i="1" dirty="0" err="1"/>
              <a:t>Neurosci</a:t>
            </a:r>
            <a:r>
              <a:rPr lang="fr-FR" sz="2400" dirty="0"/>
              <a:t>. 2015, </a:t>
            </a:r>
            <a:r>
              <a:rPr lang="fr-FR" sz="2400" i="1" dirty="0" err="1"/>
              <a:t>Development</a:t>
            </a:r>
            <a:r>
              <a:rPr lang="fr-FR" sz="2400" dirty="0"/>
              <a:t> 2017) ;</a:t>
            </a:r>
          </a:p>
          <a:p>
            <a:endParaRPr lang="fr-FR" sz="2400" dirty="0"/>
          </a:p>
          <a:p>
            <a:r>
              <a:rPr lang="fr-FR" sz="2400" dirty="0" err="1"/>
              <a:t>Increase</a:t>
            </a:r>
            <a:r>
              <a:rPr lang="fr-FR" sz="2400" dirty="0"/>
              <a:t> of the </a:t>
            </a:r>
            <a:r>
              <a:rPr lang="fr-FR" sz="2400" dirty="0" err="1"/>
              <a:t>neurite</a:t>
            </a:r>
            <a:r>
              <a:rPr lang="fr-FR" sz="2400" dirty="0"/>
              <a:t> </a:t>
            </a:r>
            <a:r>
              <a:rPr lang="fr-FR" sz="2400" dirty="0" err="1"/>
              <a:t>length</a:t>
            </a:r>
            <a:r>
              <a:rPr lang="fr-FR" sz="2400" dirty="0"/>
              <a:t>, AChR cluster </a:t>
            </a:r>
            <a:r>
              <a:rPr lang="fr-FR" sz="2400" dirty="0" err="1"/>
              <a:t>almost</a:t>
            </a:r>
            <a:r>
              <a:rPr lang="fr-FR" sz="2400" dirty="0"/>
              <a:t> </a:t>
            </a:r>
            <a:r>
              <a:rPr lang="fr-FR" sz="2400" dirty="0" err="1"/>
              <a:t>undetectable</a:t>
            </a:r>
            <a:r>
              <a:rPr lang="fr-FR" sz="2400" dirty="0"/>
              <a:t> ;</a:t>
            </a:r>
          </a:p>
          <a:p>
            <a:endParaRPr lang="fr-FR" sz="2400" dirty="0"/>
          </a:p>
          <a:p>
            <a:r>
              <a:rPr lang="fr-FR" sz="2400" dirty="0" err="1"/>
              <a:t>Mice</a:t>
            </a:r>
            <a:r>
              <a:rPr lang="fr-FR" sz="2400" dirty="0"/>
              <a:t> are myasthenics ;</a:t>
            </a:r>
          </a:p>
          <a:p>
            <a:endParaRPr lang="fr-FR" sz="2400" dirty="0"/>
          </a:p>
          <a:p>
            <a:r>
              <a:rPr lang="fr-FR" sz="2400" dirty="0"/>
              <a:t>LiCl </a:t>
            </a:r>
            <a:r>
              <a:rPr lang="fr-FR" sz="2400" dirty="0" err="1"/>
              <a:t>treatment</a:t>
            </a:r>
            <a:r>
              <a:rPr lang="fr-FR" sz="2400" dirty="0"/>
              <a:t> restores the </a:t>
            </a:r>
            <a:r>
              <a:rPr lang="fr-FR" sz="2400" dirty="0" err="1"/>
              <a:t>phenotype</a:t>
            </a:r>
            <a:r>
              <a:rPr lang="fr-FR" sz="2400" dirty="0"/>
              <a:t> to normal.</a:t>
            </a:r>
          </a:p>
        </p:txBody>
      </p:sp>
      <p:pic>
        <p:nvPicPr>
          <p:cNvPr id="4" name="Image 3" descr="NMJ MuSK-CRD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412776"/>
            <a:ext cx="3238776" cy="50131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35598"/>
            <a:ext cx="9144000" cy="1143000"/>
          </a:xfrm>
        </p:spPr>
        <p:txBody>
          <a:bodyPr>
            <a:normAutofit/>
          </a:bodyPr>
          <a:lstStyle/>
          <a:p>
            <a:r>
              <a:rPr lang="fr-FR" dirty="0"/>
              <a:t>Central </a:t>
            </a:r>
            <a:r>
              <a:rPr lang="fr-FR" dirty="0" err="1"/>
              <a:t>defects</a:t>
            </a:r>
            <a:r>
              <a:rPr lang="fr-FR" dirty="0"/>
              <a:t> in MuSK</a:t>
            </a:r>
            <a:r>
              <a:rPr lang="el-GR" dirty="0"/>
              <a:t>Δ</a:t>
            </a:r>
            <a:r>
              <a:rPr lang="fr-FR" dirty="0"/>
              <a:t>CRD mutant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4258816" cy="4525963"/>
          </a:xfrm>
        </p:spPr>
        <p:txBody>
          <a:bodyPr>
            <a:normAutofit/>
          </a:bodyPr>
          <a:lstStyle/>
          <a:p>
            <a:r>
              <a:rPr lang="fr-FR" sz="2000" dirty="0" err="1"/>
              <a:t>Mice</a:t>
            </a:r>
            <a:r>
              <a:rPr lang="fr-FR" sz="2000" dirty="0"/>
              <a:t> show </a:t>
            </a:r>
            <a:r>
              <a:rPr lang="fr-FR" sz="2000" dirty="0" err="1"/>
              <a:t>abnormal</a:t>
            </a:r>
            <a:r>
              <a:rPr lang="fr-FR" sz="2000" dirty="0"/>
              <a:t> </a:t>
            </a:r>
            <a:r>
              <a:rPr lang="fr-FR" sz="2000" dirty="0" err="1"/>
              <a:t>behaviour</a:t>
            </a:r>
            <a:r>
              <a:rPr lang="fr-FR" sz="2000" dirty="0"/>
              <a:t> and injuries for the males ;</a:t>
            </a:r>
          </a:p>
          <a:p>
            <a:endParaRPr lang="fr-FR" sz="2000" dirty="0"/>
          </a:p>
          <a:p>
            <a:r>
              <a:rPr lang="fr-FR" sz="2000" dirty="0" err="1"/>
              <a:t>Another</a:t>
            </a:r>
            <a:r>
              <a:rPr lang="fr-FR" sz="2000" dirty="0"/>
              <a:t> </a:t>
            </a:r>
            <a:r>
              <a:rPr lang="fr-FR" sz="2000" dirty="0" err="1"/>
              <a:t>student</a:t>
            </a:r>
            <a:r>
              <a:rPr lang="fr-FR" sz="2000" dirty="0"/>
              <a:t> </a:t>
            </a:r>
            <a:r>
              <a:rPr lang="fr-FR" sz="2000" dirty="0" err="1"/>
              <a:t>showed</a:t>
            </a:r>
            <a:r>
              <a:rPr lang="fr-FR" sz="2000" dirty="0"/>
              <a:t> </a:t>
            </a:r>
            <a:r>
              <a:rPr lang="fr-FR" sz="2000" dirty="0" err="1"/>
              <a:t>that</a:t>
            </a:r>
            <a:r>
              <a:rPr lang="fr-FR" sz="2000" dirty="0"/>
              <a:t> </a:t>
            </a:r>
            <a:r>
              <a:rPr lang="fr-FR" sz="2000" dirty="0" err="1"/>
              <a:t>their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an </a:t>
            </a:r>
            <a:r>
              <a:rPr lang="fr-FR" sz="2000" dirty="0" err="1"/>
              <a:t>intermediate-term</a:t>
            </a:r>
            <a:r>
              <a:rPr lang="fr-FR" sz="2000" dirty="0"/>
              <a:t> </a:t>
            </a:r>
            <a:r>
              <a:rPr lang="fr-FR" sz="2000" dirty="0" err="1"/>
              <a:t>memory</a:t>
            </a:r>
            <a:r>
              <a:rPr lang="fr-FR" sz="2000" dirty="0"/>
              <a:t> </a:t>
            </a:r>
            <a:r>
              <a:rPr lang="fr-FR" sz="2000" dirty="0" err="1"/>
              <a:t>alteration</a:t>
            </a:r>
            <a:r>
              <a:rPr lang="fr-FR" sz="2000" dirty="0"/>
              <a:t> on </a:t>
            </a:r>
            <a:r>
              <a:rPr lang="fr-FR" sz="2000" dirty="0" err="1"/>
              <a:t>mice</a:t>
            </a:r>
            <a:r>
              <a:rPr lang="fr-FR" sz="2000" dirty="0"/>
              <a:t> ;</a:t>
            </a:r>
          </a:p>
          <a:p>
            <a:pPr>
              <a:buNone/>
            </a:pPr>
            <a:endParaRPr lang="fr-FR" sz="2000" dirty="0"/>
          </a:p>
          <a:p>
            <a:r>
              <a:rPr lang="fr-FR" sz="2000" dirty="0"/>
              <a:t>MuSK </a:t>
            </a:r>
            <a:r>
              <a:rPr lang="fr-FR" sz="2000" dirty="0" err="1"/>
              <a:t>seems</a:t>
            </a:r>
            <a:r>
              <a:rPr lang="fr-FR" sz="2000" dirty="0"/>
              <a:t> to </a:t>
            </a:r>
            <a:r>
              <a:rPr lang="fr-FR" sz="2000" dirty="0" err="1"/>
              <a:t>be</a:t>
            </a:r>
            <a:r>
              <a:rPr lang="fr-FR" sz="2000" dirty="0"/>
              <a:t> </a:t>
            </a:r>
            <a:r>
              <a:rPr lang="fr-FR" sz="2000" dirty="0" err="1"/>
              <a:t>expressed</a:t>
            </a:r>
            <a:r>
              <a:rPr lang="fr-FR" sz="2000" dirty="0"/>
              <a:t> </a:t>
            </a:r>
            <a:r>
              <a:rPr lang="fr-FR" sz="2000" dirty="0" err="1"/>
              <a:t>mainly</a:t>
            </a:r>
            <a:r>
              <a:rPr lang="fr-FR" sz="2000" dirty="0"/>
              <a:t> in the </a:t>
            </a:r>
            <a:r>
              <a:rPr lang="fr-FR" sz="2000" dirty="0" err="1"/>
              <a:t>hippocampus</a:t>
            </a:r>
            <a:r>
              <a:rPr lang="fr-FR" sz="2000" dirty="0"/>
              <a:t> in </a:t>
            </a:r>
            <a:r>
              <a:rPr lang="fr-FR" sz="2000" dirty="0" err="1"/>
              <a:t>adult</a:t>
            </a:r>
            <a:r>
              <a:rPr lang="fr-FR" sz="2000" dirty="0"/>
              <a:t> rats (Garcia-</a:t>
            </a:r>
            <a:r>
              <a:rPr lang="fr-FR" sz="2000" dirty="0" err="1"/>
              <a:t>Osta</a:t>
            </a:r>
            <a:r>
              <a:rPr lang="fr-FR" sz="2000" dirty="0"/>
              <a:t> </a:t>
            </a:r>
            <a:r>
              <a:rPr lang="fr-FR" sz="2000" i="1" dirty="0"/>
              <a:t>et al. </a:t>
            </a:r>
            <a:r>
              <a:rPr lang="fr-FR" sz="2000" dirty="0"/>
              <a:t>2006).</a:t>
            </a:r>
          </a:p>
        </p:txBody>
      </p:sp>
      <p:pic>
        <p:nvPicPr>
          <p:cNvPr id="4" name="Image 3" descr="Intermediate-term memories impacted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88024" y="1124744"/>
            <a:ext cx="3917326" cy="2935814"/>
          </a:xfrm>
          <a:prstGeom prst="rect">
            <a:avLst/>
          </a:prstGeom>
        </p:spPr>
      </p:pic>
      <p:pic>
        <p:nvPicPr>
          <p:cNvPr id="5" name="Image 4" descr="Musk hippocampus brain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860032" y="4221088"/>
            <a:ext cx="3816424" cy="247602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Background on </a:t>
            </a:r>
            <a:r>
              <a:rPr lang="en-GB" dirty="0" err="1"/>
              <a:t>MuSK</a:t>
            </a:r>
            <a:r>
              <a:rPr lang="en-GB" dirty="0"/>
              <a:t> and </a:t>
            </a:r>
            <a:r>
              <a:rPr lang="en-GB" dirty="0" err="1"/>
              <a:t>Wnts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in the Brain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Wnt proteins plays major roles in the brain such as axon guidance, consolidation of the synapse, induction of BDNF... </a:t>
            </a:r>
          </a:p>
          <a:p>
            <a:endParaRPr lang="en-GB" dirty="0"/>
          </a:p>
          <a:p>
            <a:r>
              <a:rPr lang="en-GB" dirty="0"/>
              <a:t>In the hippocampus, several roles : dendrites formation, increase of Glut response, increase of GABA receptor turn-over, help the formation of LTP...</a:t>
            </a:r>
          </a:p>
          <a:p>
            <a:endParaRPr lang="en-GB" dirty="0"/>
          </a:p>
          <a:p>
            <a:r>
              <a:rPr lang="en-GB" dirty="0"/>
              <a:t>MuSK and </a:t>
            </a:r>
            <a:r>
              <a:rPr lang="en-GB" dirty="0" err="1"/>
              <a:t>agrin</a:t>
            </a:r>
            <a:r>
              <a:rPr lang="en-GB" dirty="0"/>
              <a:t> seem to be implicated in memory formation and the LTP of the hippocampus ;</a:t>
            </a:r>
          </a:p>
          <a:p>
            <a:endParaRPr lang="en-GB" dirty="0"/>
          </a:p>
          <a:p>
            <a:r>
              <a:rPr lang="en-GB" dirty="0"/>
              <a:t>Little is know about the role of MuSK and Wnts in the brain.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La structure </a:t>
            </a:r>
            <a:r>
              <a:rPr lang="en-US" sz="2000" dirty="0" err="1"/>
              <a:t>globale</a:t>
            </a:r>
            <a:r>
              <a:rPr lang="en-US" sz="2000" dirty="0"/>
              <a:t> du </a:t>
            </a:r>
            <a:r>
              <a:rPr lang="en-US" sz="2000" dirty="0" err="1"/>
              <a:t>cerveau</a:t>
            </a:r>
            <a:r>
              <a:rPr lang="en-US" sz="2000" dirty="0"/>
              <a:t> </a:t>
            </a:r>
            <a:r>
              <a:rPr lang="en-US" sz="2000" dirty="0" err="1"/>
              <a:t>est-elle</a:t>
            </a:r>
            <a:r>
              <a:rPr lang="en-US" sz="2000" dirty="0"/>
              <a:t> </a:t>
            </a:r>
            <a:r>
              <a:rPr lang="en-US" sz="2000" dirty="0" err="1"/>
              <a:t>affectée</a:t>
            </a:r>
            <a:r>
              <a:rPr lang="en-US" sz="2000" dirty="0"/>
              <a:t> chez le mutant ?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 err="1"/>
              <a:t>Quelles</a:t>
            </a:r>
            <a:r>
              <a:rPr lang="en-US" sz="2000" dirty="0"/>
              <a:t> </a:t>
            </a:r>
            <a:r>
              <a:rPr lang="en-US" sz="2000" dirty="0" err="1"/>
              <a:t>sont</a:t>
            </a:r>
            <a:r>
              <a:rPr lang="en-US" sz="2000" dirty="0"/>
              <a:t> les cellules </a:t>
            </a:r>
            <a:r>
              <a:rPr lang="en-US" sz="2000" dirty="0" err="1"/>
              <a:t>exprimant</a:t>
            </a:r>
            <a:r>
              <a:rPr lang="en-US" sz="2000" dirty="0"/>
              <a:t> MuSK/MuSKΔCRD ?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 err="1"/>
              <a:t>Quel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le </a:t>
            </a:r>
            <a:r>
              <a:rPr lang="en-US" sz="2000" dirty="0" err="1"/>
              <a:t>niveau</a:t>
            </a:r>
            <a:r>
              <a:rPr lang="en-US" sz="2000" dirty="0"/>
              <a:t> </a:t>
            </a:r>
            <a:r>
              <a:rPr lang="en-US" sz="2000" dirty="0" err="1"/>
              <a:t>d’expression</a:t>
            </a:r>
            <a:r>
              <a:rPr lang="en-US" sz="2000" dirty="0"/>
              <a:t> de </a:t>
            </a:r>
            <a:r>
              <a:rPr lang="en-US" sz="2000" dirty="0" err="1"/>
              <a:t>MuSK</a:t>
            </a:r>
            <a:r>
              <a:rPr lang="en-US" sz="2000" dirty="0"/>
              <a:t> et </a:t>
            </a:r>
            <a:r>
              <a:rPr lang="en-US" sz="2000" dirty="0" err="1"/>
              <a:t>MuSKΔCRD</a:t>
            </a:r>
            <a:r>
              <a:rPr lang="en-US" sz="2000" dirty="0"/>
              <a:t> dans le </a:t>
            </a:r>
            <a:r>
              <a:rPr lang="en-US" sz="2000" dirty="0" err="1"/>
              <a:t>cerveau</a:t>
            </a:r>
            <a:r>
              <a:rPr lang="en-US" sz="2000" dirty="0"/>
              <a:t> 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(4.   Quelle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l’origine</a:t>
            </a:r>
            <a:r>
              <a:rPr lang="en-US" sz="2000" dirty="0"/>
              <a:t> des </a:t>
            </a:r>
            <a:r>
              <a:rPr lang="en-US" sz="2000" dirty="0" err="1"/>
              <a:t>blessures</a:t>
            </a:r>
            <a:r>
              <a:rPr lang="en-US" sz="2000" dirty="0"/>
              <a:t> observes chez le mutant </a:t>
            </a:r>
            <a:r>
              <a:rPr lang="en-US" sz="2000" dirty="0" err="1"/>
              <a:t>mâle</a:t>
            </a:r>
            <a:r>
              <a:rPr lang="en-US" sz="2000" dirty="0"/>
              <a:t> ?)</a:t>
            </a:r>
            <a:endParaRPr lang="fr-FR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E57705-2B49-4416-9E04-C2F0DE057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820"/>
            <a:ext cx="8229600" cy="1143000"/>
          </a:xfrm>
        </p:spPr>
        <p:txBody>
          <a:bodyPr>
            <a:noAutofit/>
          </a:bodyPr>
          <a:lstStyle/>
          <a:p>
            <a:r>
              <a:rPr lang="fr-FR" sz="3200" dirty="0"/>
              <a:t>Structure globale du cerveau.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E5495EE-CD33-48CE-AD2F-A53384757289}"/>
              </a:ext>
            </a:extLst>
          </p:cNvPr>
          <p:cNvSpPr txBox="1"/>
          <p:nvPr/>
        </p:nvSpPr>
        <p:spPr>
          <a:xfrm>
            <a:off x="1003046" y="1230868"/>
            <a:ext cx="3568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2D18DE9-0686-4AD9-959C-73D0B5F9A438}"/>
              </a:ext>
            </a:extLst>
          </p:cNvPr>
          <p:cNvSpPr txBox="1"/>
          <p:nvPr/>
        </p:nvSpPr>
        <p:spPr>
          <a:xfrm>
            <a:off x="4572000" y="1230868"/>
            <a:ext cx="3568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Mut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E43770E-09C2-470B-898F-3DB6A89B9533}"/>
              </a:ext>
            </a:extLst>
          </p:cNvPr>
          <p:cNvSpPr txBox="1"/>
          <p:nvPr/>
        </p:nvSpPr>
        <p:spPr>
          <a:xfrm>
            <a:off x="569293" y="4869160"/>
            <a:ext cx="319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♂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BED4ED7-9FF5-4C66-850B-090E98A985D2}"/>
              </a:ext>
            </a:extLst>
          </p:cNvPr>
          <p:cNvSpPr txBox="1"/>
          <p:nvPr/>
        </p:nvSpPr>
        <p:spPr>
          <a:xfrm>
            <a:off x="569293" y="2605425"/>
            <a:ext cx="319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♀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549937" y="6267940"/>
            <a:ext cx="684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 = 4</a:t>
            </a:r>
          </a:p>
        </p:txBody>
      </p:sp>
      <p:pic>
        <p:nvPicPr>
          <p:cNvPr id="20" name="Espace réservé du contenu 19">
            <a:extLst>
              <a:ext uri="{FF2B5EF4-FFF2-40B4-BE49-F238E27FC236}">
                <a16:creationId xmlns:a16="http://schemas.microsoft.com/office/drawing/2014/main" id="{15CE8566-8527-4A0E-8614-51A0ED8FB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720" y="1543509"/>
            <a:ext cx="3857718" cy="2426856"/>
          </a:xfr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3DEFDE98-492B-4F23-B698-028F185D1E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281" y="1590998"/>
            <a:ext cx="3771439" cy="2372579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BF6A760E-7A28-4047-B813-6351E0912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447" y="3951830"/>
            <a:ext cx="3828194" cy="2408282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EA74F93E-8629-471D-9E71-A20CFD5718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3" y="3953151"/>
            <a:ext cx="3823991" cy="2405638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94E0E426-BB4D-4969-A35A-DA2F70A1635A}"/>
              </a:ext>
            </a:extLst>
          </p:cNvPr>
          <p:cNvSpPr txBox="1"/>
          <p:nvPr/>
        </p:nvSpPr>
        <p:spPr>
          <a:xfrm>
            <a:off x="7668344" y="6530961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Barre d’échelle : 2mm</a:t>
            </a:r>
          </a:p>
        </p:txBody>
      </p:sp>
    </p:spTree>
    <p:extLst>
      <p:ext uri="{BB962C8B-B14F-4D97-AF65-F5344CB8AC3E}">
        <p14:creationId xmlns:p14="http://schemas.microsoft.com/office/powerpoint/2010/main" val="33881953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4102</TotalTime>
  <Words>602</Words>
  <Application>Microsoft Office PowerPoint</Application>
  <PresentationFormat>Affichage à l'écran (4:3)</PresentationFormat>
  <Paragraphs>123</Paragraphs>
  <Slides>21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Thème Office</vt:lpstr>
      <vt:lpstr>Rôles de Wnts et MuSK, Un récepteur tyrosine kinase dans le cerveau.</vt:lpstr>
      <vt:lpstr>MuSK à la JNM.</vt:lpstr>
      <vt:lpstr>Le récepteur MuSK</vt:lpstr>
      <vt:lpstr>Wnt Proteins</vt:lpstr>
      <vt:lpstr>Testing MuSK as a receptor for Wnts</vt:lpstr>
      <vt:lpstr>Central defects in MuSKΔCRD mutant</vt:lpstr>
      <vt:lpstr>Background on MuSK and Wnts  in the Brain</vt:lpstr>
      <vt:lpstr>Questions</vt:lpstr>
      <vt:lpstr>Structure globale du cerveau.</vt:lpstr>
      <vt:lpstr>Organisation neuronale de l’hippocampe.</vt:lpstr>
      <vt:lpstr>Localisation de MuSK dans le cerveau.</vt:lpstr>
      <vt:lpstr>Localisation de MuSK dans le cerveau.</vt:lpstr>
      <vt:lpstr>MuSK colocalise avec GFAP.</vt:lpstr>
      <vt:lpstr>MuSK colocalise avec GFAP et MAP2.</vt:lpstr>
      <vt:lpstr>Embryons MuSK KO</vt:lpstr>
      <vt:lpstr>IP puis WB contre MuSK</vt:lpstr>
      <vt:lpstr>MuSK est plus exprimé dans l’hippocampe Gauche que dans le Droit ou dans le cervelet.</vt:lpstr>
      <vt:lpstr>Présentation PowerPoint</vt:lpstr>
      <vt:lpstr>Présentation PowerPoint</vt:lpstr>
      <vt:lpstr>Localisation of MuSK staining</vt:lpstr>
      <vt:lpstr>Wnt Proteins Pathways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Florent KLEE</dc:creator>
  <cp:lastModifiedBy>Florent KLEE</cp:lastModifiedBy>
  <cp:revision>256</cp:revision>
  <dcterms:created xsi:type="dcterms:W3CDTF">2017-12-12T15:49:58Z</dcterms:created>
  <dcterms:modified xsi:type="dcterms:W3CDTF">2018-06-04T06:51:18Z</dcterms:modified>
</cp:coreProperties>
</file>

<file path=docProps/thumbnail.jpeg>
</file>